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rompt Bold" charset="1" panose="00000800000000000000"/>
      <p:regular r:id="rId21"/>
    </p:embeddedFont>
    <p:embeddedFont>
      <p:font typeface="Prompt Light" charset="1" panose="00000400000000000000"/>
      <p:regular r:id="rId22"/>
    </p:embeddedFont>
    <p:embeddedFont>
      <p:font typeface="Prompt" charset="1" panose="00000500000000000000"/>
      <p:regular r:id="rId23"/>
    </p:embeddedFont>
    <p:embeddedFont>
      <p:font typeface="Prompt Italics" charset="1" panose="00000500000000000000"/>
      <p:regular r:id="rId24"/>
    </p:embeddedFont>
    <p:embeddedFont>
      <p:font typeface="Prompt Bold Italics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rive.google.com/drive/folders/1duy2yahCtzkMYBD4VsH2OJNMuerQ-XOc?usp=drive_link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45737" y="3482615"/>
            <a:ext cx="2942263" cy="29422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54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11601703" y="2266658"/>
            <a:ext cx="5372832" cy="5268247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6142"/>
              <a:ext cx="660400" cy="676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11930576" y="2624191"/>
            <a:ext cx="4643569" cy="4553179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6142"/>
              <a:ext cx="660400" cy="676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2742452" y="2403021"/>
            <a:ext cx="2293445" cy="110085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4066508" y="6402223"/>
            <a:ext cx="2293445" cy="1100854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-235337" y="5300125"/>
            <a:ext cx="11372344" cy="1928822"/>
            <a:chOff x="0" y="0"/>
            <a:chExt cx="2491427" cy="4225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91427" cy="422562"/>
            </a:xfrm>
            <a:custGeom>
              <a:avLst/>
              <a:gdLst/>
              <a:ahLst/>
              <a:cxnLst/>
              <a:rect r="r" b="b" t="t" l="l"/>
              <a:pathLst>
                <a:path h="422562" w="2491427">
                  <a:moveTo>
                    <a:pt x="0" y="0"/>
                  </a:moveTo>
                  <a:lnTo>
                    <a:pt x="2491427" y="0"/>
                  </a:lnTo>
                  <a:lnTo>
                    <a:pt x="2491427" y="422562"/>
                  </a:lnTo>
                  <a:lnTo>
                    <a:pt x="0" y="42256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491427" cy="451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74166" y="8113085"/>
            <a:ext cx="7008462" cy="713589"/>
          </a:xfrm>
          <a:custGeom>
            <a:avLst/>
            <a:gdLst/>
            <a:ahLst/>
            <a:cxnLst/>
            <a:rect r="r" b="b" t="t" l="l"/>
            <a:pathLst>
              <a:path h="713589" w="7008462">
                <a:moveTo>
                  <a:pt x="0" y="0"/>
                </a:moveTo>
                <a:lnTo>
                  <a:pt x="7008463" y="0"/>
                </a:lnTo>
                <a:lnTo>
                  <a:pt x="7008463" y="713589"/>
                </a:lnTo>
                <a:lnTo>
                  <a:pt x="0" y="713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531731"/>
            <a:ext cx="1626925" cy="1315776"/>
          </a:xfrm>
          <a:custGeom>
            <a:avLst/>
            <a:gdLst/>
            <a:ahLst/>
            <a:cxnLst/>
            <a:rect r="r" b="b" t="t" l="l"/>
            <a:pathLst>
              <a:path h="1315776" w="1626925">
                <a:moveTo>
                  <a:pt x="0" y="0"/>
                </a:moveTo>
                <a:lnTo>
                  <a:pt x="1626925" y="0"/>
                </a:lnTo>
                <a:lnTo>
                  <a:pt x="1626925" y="1315776"/>
                </a:lnTo>
                <a:lnTo>
                  <a:pt x="0" y="1315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14245" y="3012545"/>
            <a:ext cx="8950924" cy="106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b="true" sz="305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XÂY DỰNG TƯỜNG LỬA OPNSENSE NGUỒN MỞ VỚI CÁC TÍNH NĂNG BẢO MẬT TÍCH HỢP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682151" y="5639594"/>
            <a:ext cx="12543716" cy="160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b="true" sz="3059">
                <a:solidFill>
                  <a:srgbClr val="F0F2F2"/>
                </a:solidFill>
                <a:latin typeface="Prompt Bold"/>
                <a:ea typeface="Prompt Bold"/>
                <a:cs typeface="Prompt Bold"/>
                <a:sym typeface="Prompt Bold"/>
              </a:rPr>
              <a:t>BUILDING AN OPEN-SOURCE OPNSENSE FIREWALL WITH INTEGRATED SECURITY FEATURES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655625" y="8274971"/>
            <a:ext cx="5162911" cy="371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6"/>
              </a:lnSpc>
              <a:spcBef>
                <a:spcPct val="0"/>
              </a:spcBef>
            </a:pPr>
            <a:r>
              <a:rPr lang="en-US" sz="2233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GVHD: Th.S Tô Nguyễn Nhật Quang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3997" y="2712796"/>
            <a:ext cx="2184623" cy="2184623"/>
          </a:xfrm>
          <a:custGeom>
            <a:avLst/>
            <a:gdLst/>
            <a:ahLst/>
            <a:cxnLst/>
            <a:rect r="r" b="b" t="t" l="l"/>
            <a:pathLst>
              <a:path h="2184623" w="2184623">
                <a:moveTo>
                  <a:pt x="0" y="0"/>
                </a:moveTo>
                <a:lnTo>
                  <a:pt x="2184623" y="0"/>
                </a:lnTo>
                <a:lnTo>
                  <a:pt x="2184623" y="2184623"/>
                </a:lnTo>
                <a:lnTo>
                  <a:pt x="0" y="2184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42363" y="2853690"/>
            <a:ext cx="2627174" cy="2053876"/>
          </a:xfrm>
          <a:custGeom>
            <a:avLst/>
            <a:gdLst/>
            <a:ahLst/>
            <a:cxnLst/>
            <a:rect r="r" b="b" t="t" l="l"/>
            <a:pathLst>
              <a:path h="2053876" w="2627174">
                <a:moveTo>
                  <a:pt x="0" y="0"/>
                </a:moveTo>
                <a:lnTo>
                  <a:pt x="2627174" y="0"/>
                </a:lnTo>
                <a:lnTo>
                  <a:pt x="2627174" y="2053876"/>
                </a:lnTo>
                <a:lnTo>
                  <a:pt x="0" y="205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22" t="-9295" r="-20591" b="-3631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3280" y="2712796"/>
            <a:ext cx="1676114" cy="2184623"/>
          </a:xfrm>
          <a:custGeom>
            <a:avLst/>
            <a:gdLst/>
            <a:ahLst/>
            <a:cxnLst/>
            <a:rect r="r" b="b" t="t" l="l"/>
            <a:pathLst>
              <a:path h="2184623" w="1676114">
                <a:moveTo>
                  <a:pt x="0" y="0"/>
                </a:moveTo>
                <a:lnTo>
                  <a:pt x="1676114" y="0"/>
                </a:lnTo>
                <a:lnTo>
                  <a:pt x="1676114" y="2184623"/>
                </a:lnTo>
                <a:lnTo>
                  <a:pt x="0" y="2184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69" t="0" r="-144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58608" y="2778170"/>
            <a:ext cx="2245396" cy="2053876"/>
          </a:xfrm>
          <a:custGeom>
            <a:avLst/>
            <a:gdLst/>
            <a:ahLst/>
            <a:cxnLst/>
            <a:rect r="r" b="b" t="t" l="l"/>
            <a:pathLst>
              <a:path h="2053876" w="2245396">
                <a:moveTo>
                  <a:pt x="0" y="0"/>
                </a:moveTo>
                <a:lnTo>
                  <a:pt x="2245395" y="0"/>
                </a:lnTo>
                <a:lnTo>
                  <a:pt x="2245395" y="2053876"/>
                </a:lnTo>
                <a:lnTo>
                  <a:pt x="0" y="2053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028" t="-7269" r="-43242" b="-535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21822" y="6594665"/>
            <a:ext cx="1763719" cy="1636906"/>
          </a:xfrm>
          <a:custGeom>
            <a:avLst/>
            <a:gdLst/>
            <a:ahLst/>
            <a:cxnLst/>
            <a:rect r="r" b="b" t="t" l="l"/>
            <a:pathLst>
              <a:path h="1636906" w="1763719">
                <a:moveTo>
                  <a:pt x="0" y="0"/>
                </a:moveTo>
                <a:lnTo>
                  <a:pt x="1763719" y="0"/>
                </a:lnTo>
                <a:lnTo>
                  <a:pt x="1763719" y="1636906"/>
                </a:lnTo>
                <a:lnTo>
                  <a:pt x="0" y="1636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07" r="-11184" b="-1119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28378" y="6748030"/>
            <a:ext cx="1330177" cy="1330177"/>
          </a:xfrm>
          <a:custGeom>
            <a:avLst/>
            <a:gdLst/>
            <a:ahLst/>
            <a:cxnLst/>
            <a:rect r="r" b="b" t="t" l="l"/>
            <a:pathLst>
              <a:path h="1330177" w="1330177">
                <a:moveTo>
                  <a:pt x="0" y="0"/>
                </a:moveTo>
                <a:lnTo>
                  <a:pt x="1330177" y="0"/>
                </a:lnTo>
                <a:lnTo>
                  <a:pt x="1330177" y="1330177"/>
                </a:lnTo>
                <a:lnTo>
                  <a:pt x="0" y="13301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43386" y="6748030"/>
            <a:ext cx="1591087" cy="1330177"/>
          </a:xfrm>
          <a:custGeom>
            <a:avLst/>
            <a:gdLst/>
            <a:ahLst/>
            <a:cxnLst/>
            <a:rect r="r" b="b" t="t" l="l"/>
            <a:pathLst>
              <a:path h="1330177" w="1591087">
                <a:moveTo>
                  <a:pt x="0" y="0"/>
                </a:moveTo>
                <a:lnTo>
                  <a:pt x="1591087" y="0"/>
                </a:lnTo>
                <a:lnTo>
                  <a:pt x="1591087" y="1330177"/>
                </a:lnTo>
                <a:lnTo>
                  <a:pt x="0" y="13301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0819303" y="7069257"/>
            <a:ext cx="2315610" cy="687722"/>
          </a:xfrm>
          <a:custGeom>
            <a:avLst/>
            <a:gdLst/>
            <a:ahLst/>
            <a:cxnLst/>
            <a:rect r="r" b="b" t="t" l="l"/>
            <a:pathLst>
              <a:path h="687722" w="2315610">
                <a:moveTo>
                  <a:pt x="0" y="0"/>
                </a:moveTo>
                <a:lnTo>
                  <a:pt x="2315610" y="0"/>
                </a:lnTo>
                <a:lnTo>
                  <a:pt x="2315610" y="687722"/>
                </a:lnTo>
                <a:lnTo>
                  <a:pt x="0" y="6877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314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47805"/>
            <a:ext cx="744662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02. THIẾT KẾ HỆ THỐNG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694501"/>
            <a:ext cx="6389415" cy="57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3"/>
              </a:lnSpc>
              <a:spcBef>
                <a:spcPct val="0"/>
              </a:spcBef>
            </a:pPr>
            <a:r>
              <a:rPr lang="en-US" b="true" sz="3409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Công nghệ sử dụng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74506" y="5448510"/>
            <a:ext cx="1994114" cy="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b="true" sz="2875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OPNsense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88219" y="5448510"/>
            <a:ext cx="1615310" cy="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b="true" sz="2875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Suricata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26325" y="5448510"/>
            <a:ext cx="2620597" cy="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b="true" sz="2875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Unbound DNS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19520" y="5448510"/>
            <a:ext cx="1723571" cy="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b="true" sz="2875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HAProxy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02786" y="8605538"/>
            <a:ext cx="1725405" cy="3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8"/>
              </a:lnSpc>
              <a:spcBef>
                <a:spcPct val="0"/>
              </a:spcBef>
            </a:pPr>
            <a:r>
              <a:rPr lang="en-US" b="true" sz="2163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Kali Linux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09191" y="8605538"/>
            <a:ext cx="1725405" cy="3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8"/>
              </a:lnSpc>
              <a:spcBef>
                <a:spcPct val="0"/>
              </a:spcBef>
            </a:pPr>
            <a:r>
              <a:rPr lang="en-US" b="true" sz="2163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Python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18210" y="8605538"/>
            <a:ext cx="1725405" cy="41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  <a:spcBef>
                <a:spcPct val="0"/>
              </a:spcBef>
            </a:pPr>
            <a:r>
              <a:rPr lang="en-US" b="true" sz="2488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cURL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36966" y="8580822"/>
            <a:ext cx="3518666" cy="3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8"/>
              </a:lnSpc>
              <a:spcBef>
                <a:spcPct val="0"/>
              </a:spcBef>
            </a:pPr>
            <a:r>
              <a:rPr lang="en-US" b="true" sz="2163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Apach</a:t>
            </a:r>
            <a:r>
              <a:rPr lang="en-US" b="true" sz="2163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e Benchmark (ab)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68364" y="3485946"/>
            <a:ext cx="10827637" cy="1855220"/>
            <a:chOff x="0" y="0"/>
            <a:chExt cx="2580798" cy="442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798" cy="442197"/>
            </a:xfrm>
            <a:custGeom>
              <a:avLst/>
              <a:gdLst/>
              <a:ahLst/>
              <a:cxnLst/>
              <a:rect r="r" b="b" t="t" l="l"/>
              <a:pathLst>
                <a:path h="442197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42197"/>
                  </a:lnTo>
                  <a:lnTo>
                    <a:pt x="0" y="4421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80798" cy="470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53312" y="2516233"/>
            <a:ext cx="7640639" cy="595969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68325" y="3771696"/>
            <a:ext cx="7698288" cy="156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b="true" sz="11752">
                <a:solidFill>
                  <a:srgbClr val="F0F2F2"/>
                </a:solidFill>
                <a:latin typeface="Prompt Bold"/>
                <a:ea typeface="Prompt Bold"/>
                <a:cs typeface="Prompt Bold"/>
                <a:sym typeface="Prompt Bold"/>
              </a:rPr>
              <a:t>03. DEMO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7805"/>
            <a:ext cx="744662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03. DEMO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99717" y="2366984"/>
            <a:ext cx="11768959" cy="656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171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Kịch bản 1: Kiểm soát người dùng (DNS Filtering)</a:t>
            </a:r>
          </a:p>
          <a:p>
            <a:pPr algn="just">
              <a:lnSpc>
                <a:spcPts val="3363"/>
              </a:lnSpc>
            </a:pPr>
            <a:r>
              <a:rPr lang="en-US" sz="2402" i="true">
                <a:solidFill>
                  <a:srgbClr val="000000"/>
                </a:solidFill>
                <a:latin typeface="Prompt Italics"/>
                <a:ea typeface="Prompt Italics"/>
                <a:cs typeface="Prompt Italics"/>
                <a:sym typeface="Prompt Italics"/>
              </a:rPr>
              <a:t>→ Ngăn chặn truy cập các tên miền nằm trong danh sách đen</a:t>
            </a:r>
          </a:p>
          <a:p>
            <a:pPr algn="just">
              <a:lnSpc>
                <a:spcPts val="3363"/>
              </a:lnSpc>
            </a:pPr>
          </a:p>
          <a:p>
            <a:pPr algn="just">
              <a:lnSpc>
                <a:spcPts val="4439"/>
              </a:lnSpc>
            </a:pPr>
            <a:r>
              <a:rPr lang="en-US" sz="3171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Kịch bản 2: Ngăn chặn Mã độc (Suricata IPS)</a:t>
            </a:r>
          </a:p>
          <a:p>
            <a:pPr algn="just">
              <a:lnSpc>
                <a:spcPts val="3363"/>
              </a:lnSpc>
            </a:pPr>
            <a:r>
              <a:rPr lang="en-US" sz="2402" i="true">
                <a:solidFill>
                  <a:srgbClr val="000000"/>
                </a:solidFill>
                <a:latin typeface="Prompt Italics"/>
                <a:ea typeface="Prompt Italics"/>
                <a:cs typeface="Prompt Italics"/>
                <a:sym typeface="Prompt Italics"/>
              </a:rPr>
              <a:t>→ Phát hiện chữ ký và ngắt kết nối ngay lập tức khi tải mẫu thử EICAR</a:t>
            </a:r>
          </a:p>
          <a:p>
            <a:pPr algn="just">
              <a:lnSpc>
                <a:spcPts val="3363"/>
              </a:lnSpc>
            </a:pPr>
          </a:p>
          <a:p>
            <a:pPr algn="just">
              <a:lnSpc>
                <a:spcPts val="4439"/>
              </a:lnSpc>
            </a:pPr>
            <a:r>
              <a:rPr lang="en-US" sz="3171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Kịch bản 3.1: Cân bằng tải &amp; Failover (HAProxy)</a:t>
            </a:r>
          </a:p>
          <a:p>
            <a:pPr algn="just">
              <a:lnSpc>
                <a:spcPts val="3363"/>
              </a:lnSpc>
            </a:pPr>
            <a:r>
              <a:rPr lang="en-US" sz="2402" i="true">
                <a:solidFill>
                  <a:srgbClr val="000000"/>
                </a:solidFill>
                <a:latin typeface="Prompt Italics"/>
                <a:ea typeface="Prompt Italics"/>
                <a:cs typeface="Prompt Italics"/>
                <a:sym typeface="Prompt Italics"/>
              </a:rPr>
              <a:t>→ Phân phối tải đều (Round Robin) và tự động cách ly Server khi gặp sự cố.</a:t>
            </a:r>
          </a:p>
          <a:p>
            <a:pPr algn="just">
              <a:lnSpc>
                <a:spcPts val="3363"/>
              </a:lnSpc>
            </a:pPr>
          </a:p>
          <a:p>
            <a:pPr algn="just">
              <a:lnSpc>
                <a:spcPts val="4439"/>
              </a:lnSpc>
            </a:pPr>
            <a:r>
              <a:rPr lang="en-US" sz="3171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Kịch bản 3.2: Kiểm soát truy cập (ACL) </a:t>
            </a:r>
          </a:p>
          <a:p>
            <a:pPr algn="just">
              <a:lnSpc>
                <a:spcPts val="3363"/>
              </a:lnSpc>
            </a:pPr>
            <a:r>
              <a:rPr lang="en-US" sz="2402" i="true">
                <a:solidFill>
                  <a:srgbClr val="000000"/>
                </a:solidFill>
                <a:latin typeface="Prompt Italics"/>
                <a:ea typeface="Prompt Italics"/>
                <a:cs typeface="Prompt Italics"/>
                <a:sym typeface="Prompt Italics"/>
              </a:rPr>
              <a:t>→ Chặn đứng truy cập trái phép vào đường dẫn quản trị</a:t>
            </a:r>
            <a:r>
              <a:rPr lang="en-US" b="true" sz="2402" i="true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 </a:t>
            </a:r>
          </a:p>
          <a:p>
            <a:pPr algn="just">
              <a:lnSpc>
                <a:spcPts val="3363"/>
              </a:lnSpc>
            </a:pPr>
          </a:p>
          <a:p>
            <a:pPr algn="just">
              <a:lnSpc>
                <a:spcPts val="4439"/>
              </a:lnSpc>
            </a:pPr>
            <a:r>
              <a:rPr lang="en-US" sz="3171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Kịch bản 3.3: Chống tấn công DDoS (Rate Limiting)</a:t>
            </a:r>
          </a:p>
          <a:p>
            <a:pPr algn="just">
              <a:lnSpc>
                <a:spcPts val="3363"/>
              </a:lnSpc>
              <a:spcBef>
                <a:spcPct val="0"/>
              </a:spcBef>
            </a:pPr>
            <a:r>
              <a:rPr lang="en-US" sz="2402" i="true">
                <a:solidFill>
                  <a:srgbClr val="000000"/>
                </a:solidFill>
                <a:latin typeface="Prompt Italics"/>
                <a:ea typeface="Prompt Italics"/>
                <a:cs typeface="Prompt Italics"/>
                <a:sym typeface="Prompt Italics"/>
              </a:rPr>
              <a:t>→ Giới hạn tần suất truy cập, tự động từ chối các kết nối spam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01108"/>
            <a:ext cx="5325866" cy="57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3"/>
              </a:lnSpc>
              <a:spcBef>
                <a:spcPct val="0"/>
              </a:spcBef>
            </a:pPr>
            <a:r>
              <a:rPr lang="en-US" b="true" sz="340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Các kịch bản triển khai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81895" y="9330752"/>
            <a:ext cx="2724209" cy="57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3"/>
              </a:lnSpc>
              <a:spcBef>
                <a:spcPct val="0"/>
              </a:spcBef>
            </a:pPr>
            <a:r>
              <a:rPr lang="en-US" b="true" sz="3409" u="sng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  <a:hlinkClick r:id="rId2" tooltip="https://drive.google.com/drive/folders/1duy2yahCtzkMYBD4VsH2OJNMuerQ-XOc?usp=drive_link"/>
              </a:rPr>
              <a:t>Link Video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59449" y="2102314"/>
            <a:ext cx="9666363" cy="143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b="true" sz="839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04. TỔNG KẾT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7805"/>
            <a:ext cx="744662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04. TỔNG KẾT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54715" y="1562106"/>
            <a:ext cx="12778571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Kết luận: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Xây dựng thành công hệ thống Security Gateway dựa trên OPNsense, tích hợp các thành phần mã nguồn mở </a:t>
            </a:r>
            <a:r>
              <a:rPr lang="en-US" b="true" sz="249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Firewall, IDS/IPS, Web Filtering, HAProxy</a:t>
            </a: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vào một nền tảng quản trị thống nhất.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Hệ thống đáp ứng tốt các yêu cầu </a:t>
            </a:r>
            <a:r>
              <a:rPr lang="en-US" b="true" sz="249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bảo mật mạng hiện đại</a:t>
            </a: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và vận hành ổn định trong </a:t>
            </a:r>
            <a:r>
              <a:rPr lang="en-US" b="true" sz="249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môi trường Lab</a:t>
            </a: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54715" y="4984756"/>
            <a:ext cx="12778571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Hạn chế: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Mô hình dừng ở mức độ </a:t>
            </a:r>
            <a:r>
              <a:rPr lang="en-US" b="true" sz="249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kiểm thử chức năng</a:t>
            </a: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chưa triển khai trên môi trường Production.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Gateway vẫn tồn tại điểm yếu </a:t>
            </a:r>
            <a:r>
              <a:rPr lang="en-US" b="true" sz="249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Single Point of Failure.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54715" y="7531100"/>
            <a:ext cx="12778571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Hướng phát triển: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High Availability (HA):</a:t>
            </a: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triển khai CARP và pfSync để dự phòng Gateway.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Nâng cao bảo vệ Web:</a:t>
            </a: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SSL Offloading và tích hợp WAF (ModSecurity).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Giám sát &amp; phân tích tập trung (SIEM):</a:t>
            </a: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tích hợp hệ thống SIEM (Wazuh / ELK).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74222" y="6837175"/>
            <a:ext cx="452954" cy="452954"/>
          </a:xfrm>
          <a:custGeom>
            <a:avLst/>
            <a:gdLst/>
            <a:ahLst/>
            <a:cxnLst/>
            <a:rect r="r" b="b" t="t" l="l"/>
            <a:pathLst>
              <a:path h="452954" w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74222" y="5726748"/>
            <a:ext cx="452954" cy="452954"/>
          </a:xfrm>
          <a:custGeom>
            <a:avLst/>
            <a:gdLst/>
            <a:ahLst/>
            <a:cxnLst/>
            <a:rect r="r" b="b" t="t" l="l"/>
            <a:pathLst>
              <a:path h="452954" w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79217" y="2957944"/>
            <a:ext cx="9000366" cy="300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6"/>
              </a:lnSpc>
            </a:pPr>
            <a:r>
              <a:rPr lang="en-US" b="true" sz="8633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THANK YOU</a:t>
            </a:r>
          </a:p>
          <a:p>
            <a:pPr algn="ctr">
              <a:lnSpc>
                <a:spcPts val="12086"/>
              </a:lnSpc>
              <a:spcBef>
                <a:spcPct val="0"/>
              </a:spcBef>
            </a:pPr>
            <a:r>
              <a:rPr lang="en-US" b="true" sz="8633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FOR WATCHING!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974222" y="7947601"/>
            <a:ext cx="452954" cy="452954"/>
          </a:xfrm>
          <a:custGeom>
            <a:avLst/>
            <a:gdLst/>
            <a:ahLst/>
            <a:cxnLst/>
            <a:rect r="r" b="b" t="t" l="l"/>
            <a:pathLst>
              <a:path h="452954" w="452954">
                <a:moveTo>
                  <a:pt x="0" y="0"/>
                </a:moveTo>
                <a:lnTo>
                  <a:pt x="452954" y="0"/>
                </a:lnTo>
                <a:lnTo>
                  <a:pt x="452954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22182" y="5760083"/>
            <a:ext cx="3057524" cy="39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F0F2F2"/>
                </a:solidFill>
                <a:latin typeface="Prompt Light"/>
                <a:ea typeface="Prompt Light"/>
                <a:cs typeface="Prompt Light"/>
                <a:sym typeface="Prompt Light"/>
              </a:rPr>
              <a:t>+123-456-7890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1276" y="6831399"/>
            <a:ext cx="4283442" cy="39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F0F2F2"/>
                </a:solidFill>
                <a:latin typeface="Prompt Light"/>
                <a:ea typeface="Prompt Light"/>
                <a:cs typeface="Prompt Light"/>
                <a:sym typeface="Prompt Light"/>
              </a:rPr>
              <a:t>www.reallygreatsite.com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22182" y="7909501"/>
            <a:ext cx="4283442" cy="39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F0F2F2"/>
                </a:solidFill>
                <a:latin typeface="Prompt Light"/>
                <a:ea typeface="Prompt Light"/>
                <a:cs typeface="Prompt Light"/>
                <a:sym typeface="Prompt Light"/>
              </a:rPr>
              <a:t>hello@reallygreatsite.com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46622" y="1193599"/>
            <a:ext cx="11784860" cy="1298716"/>
            <a:chOff x="0" y="0"/>
            <a:chExt cx="2808955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955" cy="309553"/>
            </a:xfrm>
            <a:custGeom>
              <a:avLst/>
              <a:gdLst/>
              <a:ahLst/>
              <a:cxnLst/>
              <a:rect r="r" b="b" t="t" l="l"/>
              <a:pathLst>
                <a:path h="309553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solidFill>
              <a:srgbClr val="F5C96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808955" cy="338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01173" y="5075728"/>
            <a:ext cx="4452504" cy="2946748"/>
          </a:xfrm>
          <a:custGeom>
            <a:avLst/>
            <a:gdLst/>
            <a:ahLst/>
            <a:cxnLst/>
            <a:rect r="r" b="b" t="t" l="l"/>
            <a:pathLst>
              <a:path h="2946748" w="4452504">
                <a:moveTo>
                  <a:pt x="0" y="0"/>
                </a:moveTo>
                <a:lnTo>
                  <a:pt x="4452504" y="0"/>
                </a:lnTo>
                <a:lnTo>
                  <a:pt x="4452504" y="2946748"/>
                </a:lnTo>
                <a:lnTo>
                  <a:pt x="0" y="2946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37738" y="1365303"/>
            <a:ext cx="6103742" cy="1021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5"/>
              </a:lnSpc>
            </a:pPr>
            <a:r>
              <a:rPr lang="en-US" b="true" sz="7194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THÀNH VIÊN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8325" y="3765476"/>
            <a:ext cx="4909096" cy="372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3"/>
              </a:lnSpc>
            </a:pPr>
            <a:r>
              <a:rPr lang="en-US" sz="4273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Phạm Thanh Lâm</a:t>
            </a:r>
            <a:r>
              <a:rPr lang="en-US" sz="4273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</a:p>
          <a:p>
            <a:pPr algn="l">
              <a:lnSpc>
                <a:spcPts val="5983"/>
              </a:lnSpc>
            </a:pPr>
            <a:r>
              <a:rPr lang="en-US" sz="4273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22520744</a:t>
            </a:r>
          </a:p>
          <a:p>
            <a:pPr algn="l">
              <a:lnSpc>
                <a:spcPts val="5983"/>
              </a:lnSpc>
            </a:pPr>
          </a:p>
          <a:p>
            <a:pPr algn="l">
              <a:lnSpc>
                <a:spcPts val="5983"/>
              </a:lnSpc>
            </a:pPr>
            <a:r>
              <a:rPr lang="en-US" sz="4273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Trần Mạnh Kiên</a:t>
            </a:r>
            <a:r>
              <a:rPr lang="en-US" sz="4273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</a:p>
          <a:p>
            <a:pPr algn="l">
              <a:lnSpc>
                <a:spcPts val="5983"/>
              </a:lnSpc>
              <a:spcBef>
                <a:spcPct val="0"/>
              </a:spcBef>
            </a:pPr>
            <a:r>
              <a:rPr lang="en-US" sz="4273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22520711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29283" y="2576095"/>
            <a:ext cx="2320478" cy="111383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4493438" y="5346430"/>
            <a:ext cx="2320478" cy="11138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502688" y="-24507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841361" y="643031"/>
            <a:ext cx="17869064" cy="1962678"/>
            <a:chOff x="0" y="0"/>
            <a:chExt cx="4259142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9142" cy="467810"/>
            </a:xfrm>
            <a:custGeom>
              <a:avLst/>
              <a:gdLst/>
              <a:ahLst/>
              <a:cxnLst/>
              <a:rect r="r" b="b" t="t" l="l"/>
              <a:pathLst>
                <a:path h="467810" w="4259142">
                  <a:moveTo>
                    <a:pt x="0" y="0"/>
                  </a:moveTo>
                  <a:lnTo>
                    <a:pt x="4259142" y="0"/>
                  </a:lnTo>
                  <a:lnTo>
                    <a:pt x="4259142" y="467810"/>
                  </a:lnTo>
                  <a:lnTo>
                    <a:pt x="0" y="4678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59142" cy="496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25168" y="1181100"/>
            <a:ext cx="6524717" cy="112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8"/>
              </a:lnSpc>
            </a:pPr>
            <a:r>
              <a:rPr lang="en-US" b="true" sz="8404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NỘI DUNG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84122" y="3565905"/>
            <a:ext cx="390988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01. TỔNG QUAN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687527" y="3565905"/>
            <a:ext cx="534017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02. THIẾT KẾ HỆ THỐNG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4122" y="5871550"/>
            <a:ext cx="390988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03. DEMO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87527" y="5779515"/>
            <a:ext cx="390988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04. TỔNG KẾT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1279153" y="1913509"/>
            <a:ext cx="7287857" cy="2441432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8778064" y="3609059"/>
            <a:ext cx="1210781" cy="0"/>
          </a:xfrm>
          <a:prstGeom prst="line">
            <a:avLst/>
          </a:prstGeom>
          <a:ln cap="flat" w="1428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382286" y="1247365"/>
            <a:ext cx="5435815" cy="5805239"/>
          </a:xfrm>
          <a:custGeom>
            <a:avLst/>
            <a:gdLst/>
            <a:ahLst/>
            <a:cxnLst/>
            <a:rect r="r" b="b" t="t" l="l"/>
            <a:pathLst>
              <a:path h="5805239" w="5435815">
                <a:moveTo>
                  <a:pt x="0" y="0"/>
                </a:moveTo>
                <a:lnTo>
                  <a:pt x="5435814" y="0"/>
                </a:lnTo>
                <a:lnTo>
                  <a:pt x="5435814" y="5805239"/>
                </a:lnTo>
                <a:lnTo>
                  <a:pt x="0" y="5805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95612" y="2100618"/>
            <a:ext cx="9666363" cy="143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b="true" sz="839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01. TỔNG QUAN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7805"/>
            <a:ext cx="934728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01. TỔNG QUAN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90430" y="2822069"/>
            <a:ext cx="10798169" cy="597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3"/>
              </a:lnSpc>
            </a:pPr>
            <a:r>
              <a:rPr lang="en-US" sz="340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Bối cảnh và tình hình an ninh mạng</a:t>
            </a:r>
          </a:p>
          <a:p>
            <a:pPr algn="l">
              <a:lnSpc>
                <a:spcPts val="4773"/>
              </a:lnSpc>
            </a:pPr>
          </a:p>
          <a:p>
            <a:pPr algn="l" marL="736140" indent="-368070" lvl="1">
              <a:lnSpc>
                <a:spcPts val="4773"/>
              </a:lnSpc>
              <a:buFont typeface="Arial"/>
              <a:buChar char="•"/>
            </a:pPr>
            <a:r>
              <a:rPr lang="en-US" b="true" sz="340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Thế giới:</a:t>
            </a:r>
            <a:r>
              <a:rPr lang="en-US" sz="3409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Tấn công mạng nhắm vào doanh nghiệp vừa và nhỏ </a:t>
            </a:r>
            <a:r>
              <a:rPr lang="en-US" sz="340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(</a:t>
            </a:r>
            <a:r>
              <a:rPr lang="en-US" b="true" sz="340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SMB</a:t>
            </a:r>
            <a:r>
              <a:rPr lang="en-US" sz="340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)</a:t>
            </a:r>
            <a:r>
              <a:rPr lang="en-US" sz="3409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tăng </a:t>
            </a:r>
            <a:r>
              <a:rPr lang="en-US" b="true" sz="340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400%</a:t>
            </a:r>
            <a:r>
              <a:rPr lang="en-US" sz="3409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.</a:t>
            </a:r>
          </a:p>
          <a:p>
            <a:pPr algn="l" marL="736140" indent="-368070" lvl="1">
              <a:lnSpc>
                <a:spcPts val="4773"/>
              </a:lnSpc>
              <a:buFont typeface="Arial"/>
              <a:buChar char="•"/>
            </a:pPr>
            <a:r>
              <a:rPr lang="en-US" b="true" sz="340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Việt Nam:</a:t>
            </a:r>
            <a:r>
              <a:rPr lang="en-US" sz="3409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Các doanh nghiệp </a:t>
            </a:r>
            <a:r>
              <a:rPr lang="en-US" b="true" sz="340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SMB</a:t>
            </a:r>
            <a:r>
              <a:rPr lang="en-US" sz="3409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thường bỏ qua bảo mật vì chi phí Firewall thương mại quá cao.</a:t>
            </a:r>
          </a:p>
          <a:p>
            <a:pPr algn="l" marL="736140" indent="-368070" lvl="1">
              <a:lnSpc>
                <a:spcPts val="4773"/>
              </a:lnSpc>
              <a:buFont typeface="Arial"/>
              <a:buChar char="•"/>
            </a:pPr>
            <a:r>
              <a:rPr lang="en-US" b="true" sz="340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Hậu quả:</a:t>
            </a:r>
            <a:r>
              <a:rPr lang="en-US" sz="3409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Mất dữ liệu, gián đoạn dịch vụ (</a:t>
            </a:r>
            <a:r>
              <a:rPr lang="en-US" b="true" sz="340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DDoS</a:t>
            </a:r>
            <a:r>
              <a:rPr lang="en-US" sz="3409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), nhiễm mã độc tống tiền (</a:t>
            </a:r>
            <a:r>
              <a:rPr lang="en-US" b="true" sz="340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Ransomware</a:t>
            </a:r>
            <a:r>
              <a:rPr lang="en-US" sz="3409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).</a:t>
            </a:r>
          </a:p>
          <a:p>
            <a:pPr algn="l">
              <a:lnSpc>
                <a:spcPts val="47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612355" y="2741868"/>
          <a:ext cx="13063290" cy="6027481"/>
        </p:xfrm>
        <a:graphic>
          <a:graphicData uri="http://schemas.openxmlformats.org/drawingml/2006/table">
            <a:tbl>
              <a:tblPr/>
              <a:tblGrid>
                <a:gridCol w="6405261"/>
                <a:gridCol w="6658029"/>
              </a:tblGrid>
              <a:tr h="22507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Tường lửa thương mại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(Commercial)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E1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Tường lửa nguồn mở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(Open-Source)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E1E6"/>
                    </a:solidFill>
                  </a:tcPr>
                </a:tc>
              </a:tr>
              <a:tr h="37767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Mạnh mẽ, ổn định nhưng chi phí cao, đóng mã nguồn. 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Ví dụ: Fortinet , Cisco ,Check Point, Juniper, Sophos, SonicWall, WatchGuard, ...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Miễn phí, linh hoạt, cộng đồng lớn.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Ví dụ: pfSense, OPNsense, IPFire,...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447805"/>
            <a:ext cx="934728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01. TỔNG QUAN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12355" y="1682058"/>
            <a:ext cx="10798169" cy="57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3"/>
              </a:lnSpc>
              <a:spcBef>
                <a:spcPct val="0"/>
              </a:spcBef>
            </a:pPr>
            <a:r>
              <a:rPr lang="en-US" b="true" sz="340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Các hướng tiếp cận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20076" y="5578491"/>
            <a:ext cx="2993590" cy="2993590"/>
          </a:xfrm>
          <a:custGeom>
            <a:avLst/>
            <a:gdLst/>
            <a:ahLst/>
            <a:cxnLst/>
            <a:rect r="r" b="b" t="t" l="l"/>
            <a:pathLst>
              <a:path h="2993590" w="2993590">
                <a:moveTo>
                  <a:pt x="0" y="0"/>
                </a:moveTo>
                <a:lnTo>
                  <a:pt x="2993590" y="0"/>
                </a:lnTo>
                <a:lnTo>
                  <a:pt x="2993590" y="2993591"/>
                </a:lnTo>
                <a:lnTo>
                  <a:pt x="0" y="2993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0170" y="5683035"/>
            <a:ext cx="2883857" cy="2784503"/>
          </a:xfrm>
          <a:custGeom>
            <a:avLst/>
            <a:gdLst/>
            <a:ahLst/>
            <a:cxnLst/>
            <a:rect r="r" b="b" t="t" l="l"/>
            <a:pathLst>
              <a:path h="2784503" w="2883857">
                <a:moveTo>
                  <a:pt x="0" y="0"/>
                </a:moveTo>
                <a:lnTo>
                  <a:pt x="2883856" y="0"/>
                </a:lnTo>
                <a:lnTo>
                  <a:pt x="2883856" y="2784503"/>
                </a:lnTo>
                <a:lnTo>
                  <a:pt x="0" y="2784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528" t="-21367" r="-19734" b="-2493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01289" y="6689524"/>
            <a:ext cx="771525" cy="77152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47805"/>
            <a:ext cx="934728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01. TỔNG QUAN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44916" y="2019837"/>
            <a:ext cx="10798169" cy="237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3"/>
              </a:lnSpc>
            </a:pPr>
            <a:r>
              <a:rPr lang="en-US" sz="340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Giải pháp lựa chọn:</a:t>
            </a:r>
            <a:r>
              <a:rPr lang="en-US" sz="340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OPNSense Firewall</a:t>
            </a:r>
          </a:p>
          <a:p>
            <a:pPr algn="l" marL="736140" indent="-368070" lvl="1">
              <a:lnSpc>
                <a:spcPts val="4773"/>
              </a:lnSpc>
              <a:buFont typeface="Arial"/>
              <a:buChar char="•"/>
            </a:pPr>
            <a:r>
              <a:rPr lang="en-US" sz="340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Giao diện hiện đại, dễ sử dụng hơn pfSense</a:t>
            </a:r>
          </a:p>
          <a:p>
            <a:pPr algn="l" marL="736140" indent="-368070" lvl="1">
              <a:lnSpc>
                <a:spcPts val="4773"/>
              </a:lnSpc>
              <a:buFont typeface="Arial"/>
              <a:buChar char="•"/>
            </a:pPr>
            <a:r>
              <a:rPr lang="en-US" sz="340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Cập nhập bảo mật hằng tuần</a:t>
            </a:r>
          </a:p>
          <a:p>
            <a:pPr algn="l" marL="736140" indent="-368070" lvl="1">
              <a:lnSpc>
                <a:spcPts val="4773"/>
              </a:lnSpc>
              <a:spcBef>
                <a:spcPct val="0"/>
              </a:spcBef>
              <a:buFont typeface="Arial"/>
              <a:buChar char="•"/>
            </a:pPr>
            <a:r>
              <a:rPr lang="en-US" sz="340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Hỗ trợ plugin mạnh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19814" y="8778895"/>
            <a:ext cx="1994114" cy="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b="true" sz="2875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OPNsense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5041" y="8778895"/>
            <a:ext cx="1994114" cy="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b="true" sz="2875">
                <a:solidFill>
                  <a:srgbClr val="363330"/>
                </a:solidFill>
                <a:latin typeface="Prompt Bold"/>
                <a:ea typeface="Prompt Bold"/>
                <a:cs typeface="Prompt Bold"/>
                <a:sym typeface="Prompt Bold"/>
              </a:rPr>
              <a:t>pfSense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302669" cy="338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62595" y="2286735"/>
            <a:ext cx="2814240" cy="365485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910488" y="2395666"/>
            <a:ext cx="6205864" cy="983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b="true" sz="690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02. THIẾT KẾ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54361" y="3779421"/>
            <a:ext cx="5918117" cy="109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9"/>
              </a:lnSpc>
            </a:pPr>
            <a:r>
              <a:rPr lang="en-US" b="true" sz="7675">
                <a:solidFill>
                  <a:srgbClr val="F0F2F2"/>
                </a:solidFill>
                <a:latin typeface="Prompt Bold"/>
                <a:ea typeface="Prompt Bold"/>
                <a:cs typeface="Prompt Bold"/>
                <a:sym typeface="Prompt Bold"/>
              </a:rPr>
              <a:t>HỆ THỐNG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2550" y="0"/>
            <a:ext cx="8782526" cy="10287000"/>
          </a:xfrm>
          <a:custGeom>
            <a:avLst/>
            <a:gdLst/>
            <a:ahLst/>
            <a:cxnLst/>
            <a:rect r="r" b="b" t="t" l="l"/>
            <a:pathLst>
              <a:path h="10287000" w="8782526">
                <a:moveTo>
                  <a:pt x="0" y="0"/>
                </a:moveTo>
                <a:lnTo>
                  <a:pt x="8782526" y="0"/>
                </a:lnTo>
                <a:lnTo>
                  <a:pt x="87825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7805"/>
            <a:ext cx="744662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02. THIẾT KẾ HỆ THỐNG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94501"/>
            <a:ext cx="6389415" cy="57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3"/>
              </a:lnSpc>
              <a:spcBef>
                <a:spcPct val="0"/>
              </a:spcBef>
            </a:pPr>
            <a:r>
              <a:rPr lang="en-US" b="true" sz="3409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Kiến trúc mạng - Topology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DAG8DX7q8rU</dc:identifier>
  <dcterms:modified xsi:type="dcterms:W3CDTF">2011-08-01T06:04:30Z</dcterms:modified>
  <cp:revision>1</cp:revision>
  <dc:title>Đồ án chuyên ngành</dc:title>
</cp:coreProperties>
</file>